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4"/>
  </p:notesMasterIdLst>
  <p:sldIdLst>
    <p:sldId id="300" r:id="rId2"/>
    <p:sldId id="358" r:id="rId3"/>
    <p:sldId id="359" r:id="rId4"/>
    <p:sldId id="360" r:id="rId5"/>
    <p:sldId id="363" r:id="rId6"/>
    <p:sldId id="364" r:id="rId7"/>
    <p:sldId id="365" r:id="rId8"/>
    <p:sldId id="366" r:id="rId9"/>
    <p:sldId id="367" r:id="rId10"/>
    <p:sldId id="368" r:id="rId11"/>
    <p:sldId id="395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96" r:id="rId21"/>
    <p:sldId id="397" r:id="rId22"/>
    <p:sldId id="39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2" autoAdjust="0"/>
    <p:restoredTop sz="94671" autoAdjust="0"/>
  </p:normalViewPr>
  <p:slideViewPr>
    <p:cSldViewPr>
      <p:cViewPr>
        <p:scale>
          <a:sx n="100" d="100"/>
          <a:sy n="100" d="100"/>
        </p:scale>
        <p:origin x="-5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A4CC30-1A07-49C0-957E-80F851B400D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1C9521-E7EA-4729-864A-0B403CC9EDC3}">
      <dgm:prSet custT="1"/>
      <dgm:spPr/>
      <dgm:t>
        <a:bodyPr/>
        <a:lstStyle/>
        <a:p>
          <a:pPr algn="ctr" rtl="0">
            <a:lnSpc>
              <a:spcPct val="150000"/>
            </a:lnSpc>
          </a:pPr>
          <a:r>
            <a:rPr lang="ru-RU" sz="1400" b="1" dirty="0" smtClean="0">
              <a:solidFill>
                <a:srgbClr val="C00000"/>
              </a:solidFill>
            </a:rPr>
            <a:t>Программа коррекционной работы в соответствии с  ФГОС ОВЗ  направлена  на</a:t>
          </a:r>
          <a:endParaRPr lang="ru-RU" sz="1400" b="1" dirty="0">
            <a:solidFill>
              <a:srgbClr val="C00000"/>
            </a:solidFill>
          </a:endParaRPr>
        </a:p>
      </dgm:t>
    </dgm:pt>
    <dgm:pt modelId="{35DC452C-0D16-4DC8-8876-710CFFB3B2AA}" type="parTrans" cxnId="{1353A79A-1F00-4EF3-A96F-3328174776E1}">
      <dgm:prSet/>
      <dgm:spPr/>
      <dgm:t>
        <a:bodyPr/>
        <a:lstStyle/>
        <a:p>
          <a:endParaRPr lang="ru-RU"/>
        </a:p>
      </dgm:t>
    </dgm:pt>
    <dgm:pt modelId="{D4212902-9E22-4331-8602-012BD007DC4A}" type="sibTrans" cxnId="{1353A79A-1F00-4EF3-A96F-3328174776E1}">
      <dgm:prSet/>
      <dgm:spPr/>
      <dgm:t>
        <a:bodyPr/>
        <a:lstStyle/>
        <a:p>
          <a:endParaRPr lang="ru-RU"/>
        </a:p>
      </dgm:t>
    </dgm:pt>
    <dgm:pt modelId="{AC6F7108-C39A-4604-8233-A5CDD8A0F804}">
      <dgm:prSet custT="1"/>
      <dgm:spPr/>
      <dgm:t>
        <a:bodyPr/>
        <a:lstStyle/>
        <a:p>
          <a:pPr algn="ctr" rtl="0"/>
          <a:r>
            <a:rPr lang="ru-RU" sz="1400" dirty="0" smtClean="0">
              <a:solidFill>
                <a:srgbClr val="C00000"/>
              </a:solidFill>
            </a:rPr>
            <a:t>- на создание системы комплексной помощи слабослышащим и позднооглохшим обучающимся в освоении   АООП</a:t>
          </a:r>
          <a:endParaRPr lang="ru-RU" sz="1400" dirty="0">
            <a:solidFill>
              <a:srgbClr val="C00000"/>
            </a:solidFill>
          </a:endParaRPr>
        </a:p>
      </dgm:t>
    </dgm:pt>
    <dgm:pt modelId="{E716019C-9B98-4B3B-B765-E8298C5BA6D1}" type="parTrans" cxnId="{C8AE6616-EA08-46D9-BC46-859C4128C629}">
      <dgm:prSet/>
      <dgm:spPr/>
      <dgm:t>
        <a:bodyPr/>
        <a:lstStyle/>
        <a:p>
          <a:endParaRPr lang="ru-RU"/>
        </a:p>
      </dgm:t>
    </dgm:pt>
    <dgm:pt modelId="{0690A405-CB8A-4CAA-837E-C497C3D97E7C}" type="sibTrans" cxnId="{C8AE6616-EA08-46D9-BC46-859C4128C629}">
      <dgm:prSet/>
      <dgm:spPr/>
      <dgm:t>
        <a:bodyPr/>
        <a:lstStyle/>
        <a:p>
          <a:endParaRPr lang="ru-RU"/>
        </a:p>
      </dgm:t>
    </dgm:pt>
    <dgm:pt modelId="{DF79D755-A49D-4830-BCAF-6E9332D86C80}">
      <dgm:prSet custT="1"/>
      <dgm:spPr/>
      <dgm:t>
        <a:bodyPr/>
        <a:lstStyle/>
        <a:p>
          <a:pPr rtl="0"/>
          <a:r>
            <a:rPr lang="ru-RU" sz="1400" dirty="0" smtClean="0">
              <a:solidFill>
                <a:srgbClr val="C00000"/>
              </a:solidFill>
            </a:rPr>
            <a:t>- коррекцию психофизических особенностей развития обучающихся  </a:t>
          </a:r>
          <a:endParaRPr lang="ru-RU" sz="1400" dirty="0">
            <a:solidFill>
              <a:srgbClr val="C00000"/>
            </a:solidFill>
          </a:endParaRPr>
        </a:p>
      </dgm:t>
    </dgm:pt>
    <dgm:pt modelId="{C4543A6E-D2FD-4943-861B-C2746C4684AE}" type="parTrans" cxnId="{A73858E8-7A68-47C8-BDF0-48C4BA4166C2}">
      <dgm:prSet/>
      <dgm:spPr/>
      <dgm:t>
        <a:bodyPr/>
        <a:lstStyle/>
        <a:p>
          <a:endParaRPr lang="ru-RU"/>
        </a:p>
      </dgm:t>
    </dgm:pt>
    <dgm:pt modelId="{CB6EB189-9BE8-486C-AC52-0DE1DFAC6A19}" type="sibTrans" cxnId="{A73858E8-7A68-47C8-BDF0-48C4BA4166C2}">
      <dgm:prSet/>
      <dgm:spPr/>
      <dgm:t>
        <a:bodyPr/>
        <a:lstStyle/>
        <a:p>
          <a:endParaRPr lang="ru-RU"/>
        </a:p>
      </dgm:t>
    </dgm:pt>
    <dgm:pt modelId="{BE619685-8328-48E8-BA47-8AE39EDCC29F}">
      <dgm:prSet custT="1"/>
      <dgm:spPr/>
      <dgm:t>
        <a:bodyPr/>
        <a:lstStyle/>
        <a:p>
          <a:pPr rtl="0"/>
          <a:r>
            <a:rPr lang="ru-RU" sz="1400" dirty="0" smtClean="0">
              <a:solidFill>
                <a:srgbClr val="C00000"/>
              </a:solidFill>
            </a:rPr>
            <a:t>- их социальную адаптацию</a:t>
          </a:r>
          <a:endParaRPr lang="ru-RU" sz="1400" dirty="0"/>
        </a:p>
      </dgm:t>
    </dgm:pt>
    <dgm:pt modelId="{73F828D8-E77A-45BA-B2B5-5CE48E08310E}" type="parTrans" cxnId="{1F5C38D7-EFD9-4E49-9386-4E9DC2C12414}">
      <dgm:prSet/>
      <dgm:spPr/>
      <dgm:t>
        <a:bodyPr/>
        <a:lstStyle/>
        <a:p>
          <a:endParaRPr lang="ru-RU"/>
        </a:p>
      </dgm:t>
    </dgm:pt>
    <dgm:pt modelId="{28358B5F-5780-4AD9-BDED-107FDE165CCD}" type="sibTrans" cxnId="{1F5C38D7-EFD9-4E49-9386-4E9DC2C12414}">
      <dgm:prSet/>
      <dgm:spPr/>
      <dgm:t>
        <a:bodyPr/>
        <a:lstStyle/>
        <a:p>
          <a:endParaRPr lang="ru-RU"/>
        </a:p>
      </dgm:t>
    </dgm:pt>
    <dgm:pt modelId="{0CF7CFBF-D48D-46A4-BB63-06C70547C5E2}" type="pres">
      <dgm:prSet presAssocID="{DBA4CC30-1A07-49C0-957E-80F851B400D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5573637-0EF7-4B77-BA07-F0DB406A919D}" type="pres">
      <dgm:prSet presAssocID="{991C9521-E7EA-4729-864A-0B403CC9EDC3}" presName="hierRoot1" presStyleCnt="0"/>
      <dgm:spPr/>
    </dgm:pt>
    <dgm:pt modelId="{E30CBEC8-E0AD-4ABD-85B1-860A9B8C7439}" type="pres">
      <dgm:prSet presAssocID="{991C9521-E7EA-4729-864A-0B403CC9EDC3}" presName="composite" presStyleCnt="0"/>
      <dgm:spPr/>
    </dgm:pt>
    <dgm:pt modelId="{EA7351C8-A8BD-4163-9E6D-F4E2CF3B927C}" type="pres">
      <dgm:prSet presAssocID="{991C9521-E7EA-4729-864A-0B403CC9EDC3}" presName="background" presStyleLbl="node0" presStyleIdx="0" presStyleCnt="4"/>
      <dgm:spPr/>
    </dgm:pt>
    <dgm:pt modelId="{928A4606-836F-4B52-9358-B5FDF3209E7C}" type="pres">
      <dgm:prSet presAssocID="{991C9521-E7EA-4729-864A-0B403CC9EDC3}" presName="text" presStyleLbl="fgAcc0" presStyleIdx="0" presStyleCnt="4" custScaleX="146167" custScaleY="218693" custLinFactY="-10587" custLinFactNeighborX="-1784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31AC3B-A1C9-4810-B8F5-0EA03AAEBBC2}" type="pres">
      <dgm:prSet presAssocID="{991C9521-E7EA-4729-864A-0B403CC9EDC3}" presName="hierChild2" presStyleCnt="0"/>
      <dgm:spPr/>
    </dgm:pt>
    <dgm:pt modelId="{EE6B5138-16D8-4C71-83DF-63355AA2964C}" type="pres">
      <dgm:prSet presAssocID="{AC6F7108-C39A-4604-8233-A5CDD8A0F804}" presName="hierRoot1" presStyleCnt="0"/>
      <dgm:spPr/>
    </dgm:pt>
    <dgm:pt modelId="{A4615351-9539-455B-B2FA-4B2228C36035}" type="pres">
      <dgm:prSet presAssocID="{AC6F7108-C39A-4604-8233-A5CDD8A0F804}" presName="composite" presStyleCnt="0"/>
      <dgm:spPr/>
    </dgm:pt>
    <dgm:pt modelId="{FA90A9CE-B0FA-44E4-9D38-28FE08459944}" type="pres">
      <dgm:prSet presAssocID="{AC6F7108-C39A-4604-8233-A5CDD8A0F804}" presName="background" presStyleLbl="node0" presStyleIdx="1" presStyleCnt="4"/>
      <dgm:spPr/>
    </dgm:pt>
    <dgm:pt modelId="{5D6F21D0-809F-4AA2-BCF8-2C62E1FCCAC3}" type="pres">
      <dgm:prSet presAssocID="{AC6F7108-C39A-4604-8233-A5CDD8A0F804}" presName="text" presStyleLbl="fgAcc0" presStyleIdx="1" presStyleCnt="4" custScaleX="155803" custScaleY="2200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DF6CF1-58F4-4D52-9254-09581F445524}" type="pres">
      <dgm:prSet presAssocID="{AC6F7108-C39A-4604-8233-A5CDD8A0F804}" presName="hierChild2" presStyleCnt="0"/>
      <dgm:spPr/>
    </dgm:pt>
    <dgm:pt modelId="{899D7DA8-09A4-4A55-B5C8-C26CED008B24}" type="pres">
      <dgm:prSet presAssocID="{DF79D755-A49D-4830-BCAF-6E9332D86C80}" presName="hierRoot1" presStyleCnt="0"/>
      <dgm:spPr/>
    </dgm:pt>
    <dgm:pt modelId="{416C79B2-6AB8-4F2D-A9B9-7E879739DD3E}" type="pres">
      <dgm:prSet presAssocID="{DF79D755-A49D-4830-BCAF-6E9332D86C80}" presName="composite" presStyleCnt="0"/>
      <dgm:spPr/>
    </dgm:pt>
    <dgm:pt modelId="{693270BA-642A-4CD3-8DF8-584DF9C76B91}" type="pres">
      <dgm:prSet presAssocID="{DF79D755-A49D-4830-BCAF-6E9332D86C80}" presName="background" presStyleLbl="node0" presStyleIdx="2" presStyleCnt="4"/>
      <dgm:spPr/>
    </dgm:pt>
    <dgm:pt modelId="{63872504-48C3-4F16-BD0E-1B85C38AB071}" type="pres">
      <dgm:prSet presAssocID="{DF79D755-A49D-4830-BCAF-6E9332D86C80}" presName="text" presStyleLbl="fgAcc0" presStyleIdx="2" presStyleCnt="4" custScaleX="135179" custScaleY="1995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1A6E7E-7499-46F0-85FA-AD7FDB48B1CF}" type="pres">
      <dgm:prSet presAssocID="{DF79D755-A49D-4830-BCAF-6E9332D86C80}" presName="hierChild2" presStyleCnt="0"/>
      <dgm:spPr/>
    </dgm:pt>
    <dgm:pt modelId="{5B1CE9AB-DF12-4DC2-841A-C09078E7752D}" type="pres">
      <dgm:prSet presAssocID="{BE619685-8328-48E8-BA47-8AE39EDCC29F}" presName="hierRoot1" presStyleCnt="0"/>
      <dgm:spPr/>
    </dgm:pt>
    <dgm:pt modelId="{C1D5834D-6FF9-4F6E-AC33-F56B9D252FDF}" type="pres">
      <dgm:prSet presAssocID="{BE619685-8328-48E8-BA47-8AE39EDCC29F}" presName="composite" presStyleCnt="0"/>
      <dgm:spPr/>
    </dgm:pt>
    <dgm:pt modelId="{AF256801-A34F-4719-BDE6-44DACA27A3A8}" type="pres">
      <dgm:prSet presAssocID="{BE619685-8328-48E8-BA47-8AE39EDCC29F}" presName="background" presStyleLbl="node0" presStyleIdx="3" presStyleCnt="4"/>
      <dgm:spPr/>
    </dgm:pt>
    <dgm:pt modelId="{B6AAD6BD-7061-4420-9CCE-FB909BC3D985}" type="pres">
      <dgm:prSet presAssocID="{BE619685-8328-48E8-BA47-8AE39EDCC29F}" presName="text" presStyleLbl="fgAcc0" presStyleIdx="3" presStyleCnt="4" custScaleX="106201" custScaleY="1918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1A10A5-4220-4B46-8D42-1B48E571DBB1}" type="pres">
      <dgm:prSet presAssocID="{BE619685-8328-48E8-BA47-8AE39EDCC29F}" presName="hierChild2" presStyleCnt="0"/>
      <dgm:spPr/>
    </dgm:pt>
  </dgm:ptLst>
  <dgm:cxnLst>
    <dgm:cxn modelId="{1353A79A-1F00-4EF3-A96F-3328174776E1}" srcId="{DBA4CC30-1A07-49C0-957E-80F851B400D4}" destId="{991C9521-E7EA-4729-864A-0B403CC9EDC3}" srcOrd="0" destOrd="0" parTransId="{35DC452C-0D16-4DC8-8876-710CFFB3B2AA}" sibTransId="{D4212902-9E22-4331-8602-012BD007DC4A}"/>
    <dgm:cxn modelId="{2893F55F-1FC2-4F39-95F4-0FEE4B405758}" type="presOf" srcId="{DF79D755-A49D-4830-BCAF-6E9332D86C80}" destId="{63872504-48C3-4F16-BD0E-1B85C38AB071}" srcOrd="0" destOrd="0" presId="urn:microsoft.com/office/officeart/2005/8/layout/hierarchy1"/>
    <dgm:cxn modelId="{1F5C38D7-EFD9-4E49-9386-4E9DC2C12414}" srcId="{DBA4CC30-1A07-49C0-957E-80F851B400D4}" destId="{BE619685-8328-48E8-BA47-8AE39EDCC29F}" srcOrd="3" destOrd="0" parTransId="{73F828D8-E77A-45BA-B2B5-5CE48E08310E}" sibTransId="{28358B5F-5780-4AD9-BDED-107FDE165CCD}"/>
    <dgm:cxn modelId="{BBBE7E67-DD19-49A0-8C99-E1A237F4673B}" type="presOf" srcId="{BE619685-8328-48E8-BA47-8AE39EDCC29F}" destId="{B6AAD6BD-7061-4420-9CCE-FB909BC3D985}" srcOrd="0" destOrd="0" presId="urn:microsoft.com/office/officeart/2005/8/layout/hierarchy1"/>
    <dgm:cxn modelId="{A73858E8-7A68-47C8-BDF0-48C4BA4166C2}" srcId="{DBA4CC30-1A07-49C0-957E-80F851B400D4}" destId="{DF79D755-A49D-4830-BCAF-6E9332D86C80}" srcOrd="2" destOrd="0" parTransId="{C4543A6E-D2FD-4943-861B-C2746C4684AE}" sibTransId="{CB6EB189-9BE8-486C-AC52-0DE1DFAC6A19}"/>
    <dgm:cxn modelId="{ADDC23A6-AB9B-4A5D-8628-6EF5FEE4BEB1}" type="presOf" srcId="{991C9521-E7EA-4729-864A-0B403CC9EDC3}" destId="{928A4606-836F-4B52-9358-B5FDF3209E7C}" srcOrd="0" destOrd="0" presId="urn:microsoft.com/office/officeart/2005/8/layout/hierarchy1"/>
    <dgm:cxn modelId="{C8AE6616-EA08-46D9-BC46-859C4128C629}" srcId="{DBA4CC30-1A07-49C0-957E-80F851B400D4}" destId="{AC6F7108-C39A-4604-8233-A5CDD8A0F804}" srcOrd="1" destOrd="0" parTransId="{E716019C-9B98-4B3B-B765-E8298C5BA6D1}" sibTransId="{0690A405-CB8A-4CAA-837E-C497C3D97E7C}"/>
    <dgm:cxn modelId="{35F0E353-8BBF-4CB9-B21D-D1D9F82D5AE9}" type="presOf" srcId="{DBA4CC30-1A07-49C0-957E-80F851B400D4}" destId="{0CF7CFBF-D48D-46A4-BB63-06C70547C5E2}" srcOrd="0" destOrd="0" presId="urn:microsoft.com/office/officeart/2005/8/layout/hierarchy1"/>
    <dgm:cxn modelId="{2C32FBAE-E266-40BF-9040-B39C5CA74E79}" type="presOf" srcId="{AC6F7108-C39A-4604-8233-A5CDD8A0F804}" destId="{5D6F21D0-809F-4AA2-BCF8-2C62E1FCCAC3}" srcOrd="0" destOrd="0" presId="urn:microsoft.com/office/officeart/2005/8/layout/hierarchy1"/>
    <dgm:cxn modelId="{BDEF52DE-6442-4D82-852F-D36AB370CC13}" type="presParOf" srcId="{0CF7CFBF-D48D-46A4-BB63-06C70547C5E2}" destId="{95573637-0EF7-4B77-BA07-F0DB406A919D}" srcOrd="0" destOrd="0" presId="urn:microsoft.com/office/officeart/2005/8/layout/hierarchy1"/>
    <dgm:cxn modelId="{130EEA2F-6FC1-4D81-B23E-BD3A28226E1D}" type="presParOf" srcId="{95573637-0EF7-4B77-BA07-F0DB406A919D}" destId="{E30CBEC8-E0AD-4ABD-85B1-860A9B8C7439}" srcOrd="0" destOrd="0" presId="urn:microsoft.com/office/officeart/2005/8/layout/hierarchy1"/>
    <dgm:cxn modelId="{4FB6F1D4-A00C-4C6F-8C91-4B2F717E6EA6}" type="presParOf" srcId="{E30CBEC8-E0AD-4ABD-85B1-860A9B8C7439}" destId="{EA7351C8-A8BD-4163-9E6D-F4E2CF3B927C}" srcOrd="0" destOrd="0" presId="urn:microsoft.com/office/officeart/2005/8/layout/hierarchy1"/>
    <dgm:cxn modelId="{DFC5ACD7-1A07-4ADC-BDDE-855F34E20783}" type="presParOf" srcId="{E30CBEC8-E0AD-4ABD-85B1-860A9B8C7439}" destId="{928A4606-836F-4B52-9358-B5FDF3209E7C}" srcOrd="1" destOrd="0" presId="urn:microsoft.com/office/officeart/2005/8/layout/hierarchy1"/>
    <dgm:cxn modelId="{69FC27CD-1C15-408A-9DA9-33CB67F4E698}" type="presParOf" srcId="{95573637-0EF7-4B77-BA07-F0DB406A919D}" destId="{4131AC3B-A1C9-4810-B8F5-0EA03AAEBBC2}" srcOrd="1" destOrd="0" presId="urn:microsoft.com/office/officeart/2005/8/layout/hierarchy1"/>
    <dgm:cxn modelId="{136599D1-0982-4811-9F4F-97C58908F500}" type="presParOf" srcId="{0CF7CFBF-D48D-46A4-BB63-06C70547C5E2}" destId="{EE6B5138-16D8-4C71-83DF-63355AA2964C}" srcOrd="1" destOrd="0" presId="urn:microsoft.com/office/officeart/2005/8/layout/hierarchy1"/>
    <dgm:cxn modelId="{620AE55E-4B83-4D39-AE48-C7D1DB7CDE65}" type="presParOf" srcId="{EE6B5138-16D8-4C71-83DF-63355AA2964C}" destId="{A4615351-9539-455B-B2FA-4B2228C36035}" srcOrd="0" destOrd="0" presId="urn:microsoft.com/office/officeart/2005/8/layout/hierarchy1"/>
    <dgm:cxn modelId="{0ADBBAAD-4B93-415C-B008-0240305074F2}" type="presParOf" srcId="{A4615351-9539-455B-B2FA-4B2228C36035}" destId="{FA90A9CE-B0FA-44E4-9D38-28FE08459944}" srcOrd="0" destOrd="0" presId="urn:microsoft.com/office/officeart/2005/8/layout/hierarchy1"/>
    <dgm:cxn modelId="{993D4ED1-0ADE-47F6-9469-761E10BFCBDA}" type="presParOf" srcId="{A4615351-9539-455B-B2FA-4B2228C36035}" destId="{5D6F21D0-809F-4AA2-BCF8-2C62E1FCCAC3}" srcOrd="1" destOrd="0" presId="urn:microsoft.com/office/officeart/2005/8/layout/hierarchy1"/>
    <dgm:cxn modelId="{D8D4A24D-3EB2-4D87-B2A3-AD5294618548}" type="presParOf" srcId="{EE6B5138-16D8-4C71-83DF-63355AA2964C}" destId="{5BDF6CF1-58F4-4D52-9254-09581F445524}" srcOrd="1" destOrd="0" presId="urn:microsoft.com/office/officeart/2005/8/layout/hierarchy1"/>
    <dgm:cxn modelId="{427A21A1-81D9-4221-AE86-9EECA75F4069}" type="presParOf" srcId="{0CF7CFBF-D48D-46A4-BB63-06C70547C5E2}" destId="{899D7DA8-09A4-4A55-B5C8-C26CED008B24}" srcOrd="2" destOrd="0" presId="urn:microsoft.com/office/officeart/2005/8/layout/hierarchy1"/>
    <dgm:cxn modelId="{C47A1563-A9B5-48F8-8C50-D399413646A4}" type="presParOf" srcId="{899D7DA8-09A4-4A55-B5C8-C26CED008B24}" destId="{416C79B2-6AB8-4F2D-A9B9-7E879739DD3E}" srcOrd="0" destOrd="0" presId="urn:microsoft.com/office/officeart/2005/8/layout/hierarchy1"/>
    <dgm:cxn modelId="{293D955C-F4F1-4E65-8D06-373F563058C5}" type="presParOf" srcId="{416C79B2-6AB8-4F2D-A9B9-7E879739DD3E}" destId="{693270BA-642A-4CD3-8DF8-584DF9C76B91}" srcOrd="0" destOrd="0" presId="urn:microsoft.com/office/officeart/2005/8/layout/hierarchy1"/>
    <dgm:cxn modelId="{601A0629-431F-4F9C-9211-F2B08C9D0B3E}" type="presParOf" srcId="{416C79B2-6AB8-4F2D-A9B9-7E879739DD3E}" destId="{63872504-48C3-4F16-BD0E-1B85C38AB071}" srcOrd="1" destOrd="0" presId="urn:microsoft.com/office/officeart/2005/8/layout/hierarchy1"/>
    <dgm:cxn modelId="{1B3BAE28-65B3-4C74-A704-CC7A91136266}" type="presParOf" srcId="{899D7DA8-09A4-4A55-B5C8-C26CED008B24}" destId="{E21A6E7E-7499-46F0-85FA-AD7FDB48B1CF}" srcOrd="1" destOrd="0" presId="urn:microsoft.com/office/officeart/2005/8/layout/hierarchy1"/>
    <dgm:cxn modelId="{4C50CF71-75D3-4E3C-9B07-089D4680AA24}" type="presParOf" srcId="{0CF7CFBF-D48D-46A4-BB63-06C70547C5E2}" destId="{5B1CE9AB-DF12-4DC2-841A-C09078E7752D}" srcOrd="3" destOrd="0" presId="urn:microsoft.com/office/officeart/2005/8/layout/hierarchy1"/>
    <dgm:cxn modelId="{0F9B74DB-36FD-4B67-98E4-7C156F9CA24C}" type="presParOf" srcId="{5B1CE9AB-DF12-4DC2-841A-C09078E7752D}" destId="{C1D5834D-6FF9-4F6E-AC33-F56B9D252FDF}" srcOrd="0" destOrd="0" presId="urn:microsoft.com/office/officeart/2005/8/layout/hierarchy1"/>
    <dgm:cxn modelId="{6DDF8F59-0664-40C8-9523-425D20A98430}" type="presParOf" srcId="{C1D5834D-6FF9-4F6E-AC33-F56B9D252FDF}" destId="{AF256801-A34F-4719-BDE6-44DACA27A3A8}" srcOrd="0" destOrd="0" presId="urn:microsoft.com/office/officeart/2005/8/layout/hierarchy1"/>
    <dgm:cxn modelId="{CCA4B952-A2FC-4BC8-8D5C-6C1DAE6AA70E}" type="presParOf" srcId="{C1D5834D-6FF9-4F6E-AC33-F56B9D252FDF}" destId="{B6AAD6BD-7061-4420-9CCE-FB909BC3D985}" srcOrd="1" destOrd="0" presId="urn:microsoft.com/office/officeart/2005/8/layout/hierarchy1"/>
    <dgm:cxn modelId="{3D484EEE-3181-4C80-849D-AD2970F85435}" type="presParOf" srcId="{5B1CE9AB-DF12-4DC2-841A-C09078E7752D}" destId="{111A10A5-4220-4B46-8D42-1B48E571DB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351C8-A8BD-4163-9E6D-F4E2CF3B927C}">
      <dsp:nvSpPr>
        <dsp:cNvPr id="0" name=""/>
        <dsp:cNvSpPr/>
      </dsp:nvSpPr>
      <dsp:spPr>
        <a:xfrm>
          <a:off x="-144121" y="-136915"/>
          <a:ext cx="1895921" cy="18012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A4606-836F-4B52-9358-B5FDF3209E7C}">
      <dsp:nvSpPr>
        <dsp:cNvPr id="0" name=""/>
        <dsp:cNvSpPr/>
      </dsp:nvSpPr>
      <dsp:spPr>
        <a:xfrm>
          <a:off x="0" y="0"/>
          <a:ext cx="1895921" cy="1801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Программа коррекционной работы в соответствии с  ФГОС ОВЗ  направлена  на</a:t>
          </a:r>
          <a:endParaRPr lang="ru-RU" sz="1400" b="1" kern="1200" dirty="0">
            <a:solidFill>
              <a:srgbClr val="C00000"/>
            </a:solidFill>
          </a:endParaRPr>
        </a:p>
      </dsp:txBody>
      <dsp:txXfrm>
        <a:off x="52757" y="52757"/>
        <a:ext cx="1790407" cy="1695759"/>
      </dsp:txXfrm>
    </dsp:sp>
    <dsp:sp modelId="{FA90A9CE-B0FA-44E4-9D38-28FE08459944}">
      <dsp:nvSpPr>
        <dsp:cNvPr id="0" name=""/>
        <dsp:cNvSpPr/>
      </dsp:nvSpPr>
      <dsp:spPr>
        <a:xfrm>
          <a:off x="2188112" y="680484"/>
          <a:ext cx="2020909" cy="1812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F21D0-809F-4AA2-BCF8-2C62E1FCCAC3}">
      <dsp:nvSpPr>
        <dsp:cNvPr id="0" name=""/>
        <dsp:cNvSpPr/>
      </dsp:nvSpPr>
      <dsp:spPr>
        <a:xfrm>
          <a:off x="2332233" y="817399"/>
          <a:ext cx="2020909" cy="18120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C00000"/>
              </a:solidFill>
            </a:rPr>
            <a:t>- на создание системы комплексной помощи слабослышащим и позднооглохшим обучающимся в освоении   АООП</a:t>
          </a:r>
          <a:endParaRPr lang="ru-RU" sz="1400" kern="1200" dirty="0">
            <a:solidFill>
              <a:srgbClr val="C00000"/>
            </a:solidFill>
          </a:endParaRPr>
        </a:p>
      </dsp:txBody>
      <dsp:txXfrm>
        <a:off x="2385306" y="870472"/>
        <a:ext cx="1914763" cy="1705909"/>
      </dsp:txXfrm>
    </dsp:sp>
    <dsp:sp modelId="{693270BA-642A-4CD3-8DF8-584DF9C76B91}">
      <dsp:nvSpPr>
        <dsp:cNvPr id="0" name=""/>
        <dsp:cNvSpPr/>
      </dsp:nvSpPr>
      <dsp:spPr>
        <a:xfrm>
          <a:off x="4497265" y="680484"/>
          <a:ext cx="1753397" cy="16438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72504-48C3-4F16-BD0E-1B85C38AB071}">
      <dsp:nvSpPr>
        <dsp:cNvPr id="0" name=""/>
        <dsp:cNvSpPr/>
      </dsp:nvSpPr>
      <dsp:spPr>
        <a:xfrm>
          <a:off x="4641386" y="817399"/>
          <a:ext cx="1753397" cy="1643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C00000"/>
              </a:solidFill>
            </a:rPr>
            <a:t>- коррекцию психофизических особенностей развития обучающихся  </a:t>
          </a:r>
          <a:endParaRPr lang="ru-RU" sz="1400" kern="1200" dirty="0">
            <a:solidFill>
              <a:srgbClr val="C00000"/>
            </a:solidFill>
          </a:endParaRPr>
        </a:p>
      </dsp:txBody>
      <dsp:txXfrm>
        <a:off x="4689534" y="865547"/>
        <a:ext cx="1657101" cy="1547593"/>
      </dsp:txXfrm>
    </dsp:sp>
    <dsp:sp modelId="{AF256801-A34F-4719-BDE6-44DACA27A3A8}">
      <dsp:nvSpPr>
        <dsp:cNvPr id="0" name=""/>
        <dsp:cNvSpPr/>
      </dsp:nvSpPr>
      <dsp:spPr>
        <a:xfrm>
          <a:off x="6538905" y="680484"/>
          <a:ext cx="1377525" cy="1579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AD6BD-7061-4420-9CCE-FB909BC3D985}">
      <dsp:nvSpPr>
        <dsp:cNvPr id="0" name=""/>
        <dsp:cNvSpPr/>
      </dsp:nvSpPr>
      <dsp:spPr>
        <a:xfrm>
          <a:off x="6683026" y="817399"/>
          <a:ext cx="1377525" cy="1579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C00000"/>
              </a:solidFill>
            </a:rPr>
            <a:t>- их социальную адаптацию</a:t>
          </a:r>
          <a:endParaRPr lang="ru-RU" sz="1400" kern="1200" dirty="0"/>
        </a:p>
      </dsp:txBody>
      <dsp:txXfrm>
        <a:off x="6723372" y="857745"/>
        <a:ext cx="1296833" cy="1499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67C3C-C4EA-49FE-869A-7A5F011398EA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BBBE6-EE9A-4136-808A-05AEBCC351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51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DADC-A50B-47D1-83DA-EE307E24E7F3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D243-8846-4762-941A-5A6F00604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DADC-A50B-47D1-83DA-EE307E24E7F3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D243-8846-4762-941A-5A6F00604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DADC-A50B-47D1-83DA-EE307E24E7F3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D243-8846-4762-941A-5A6F00604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7B28F-3C65-4D8D-8347-834712F6C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DADC-A50B-47D1-83DA-EE307E24E7F3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D243-8846-4762-941A-5A6F00604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DADC-A50B-47D1-83DA-EE307E24E7F3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D243-8846-4762-941A-5A6F00604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DADC-A50B-47D1-83DA-EE307E24E7F3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D243-8846-4762-941A-5A6F00604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DADC-A50B-47D1-83DA-EE307E24E7F3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D243-8846-4762-941A-5A6F00604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DADC-A50B-47D1-83DA-EE307E24E7F3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D243-8846-4762-941A-5A6F00604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DADC-A50B-47D1-83DA-EE307E24E7F3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D243-8846-4762-941A-5A6F00604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DADC-A50B-47D1-83DA-EE307E24E7F3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D243-8846-4762-941A-5A6F00604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DADC-A50B-47D1-83DA-EE307E24E7F3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D243-8846-4762-941A-5A6F00604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3DADC-A50B-47D1-83DA-EE307E24E7F3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3D243-8846-4762-941A-5A6F00604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3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ea typeface="TimesNewRomanPS-BoldMT"/>
                <a:cs typeface="Times New Roman" pitchFamily="18" charset="0"/>
              </a:rPr>
              <a:t>Краевое государственное бюджетное  общеобразовательное учреждение, реализующее адаптированные основные общеобразовательные программы   «Школа-интернат   №6»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700808"/>
            <a:ext cx="78581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«Коррекционное </a:t>
            </a: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сопровождение обучающихся с нарушением слуха, в том числе при КИ, на уроках и во внеурочное время»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785926"/>
            <a:ext cx="80010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NewRomanPSMT"/>
                <a:cs typeface="Times New Roman" pitchFamily="18" charset="0"/>
              </a:rPr>
              <a:t> </a:t>
            </a:r>
            <a:endParaRPr lang="ru-RU" sz="2400" b="1" dirty="0" smtClean="0">
              <a:latin typeface="Calibri" pitchFamily="34" charset="0"/>
              <a:ea typeface="TimesNewRomanPS-BoldMT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ea typeface="TimesNewRomanPS-BoldMT"/>
              <a:cs typeface="Times New Roman" pitchFamily="18" charset="0"/>
            </a:endParaRPr>
          </a:p>
          <a:p>
            <a:pPr algn="ctr"/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461123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 Подготовила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 lvl="0" algn="ctr"/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           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учитель-дефектолог  КГБОУ ШИ </a:t>
            </a:r>
          </a:p>
          <a:p>
            <a:pPr lvl="0"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Аськова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О.В.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/>
          <a:srcRect l="25719" t="13759" r="22835" b="14314"/>
          <a:stretch>
            <a:fillRect/>
          </a:stretch>
        </p:blipFill>
        <p:spPr bwMode="auto">
          <a:xfrm>
            <a:off x="1258888" y="765175"/>
            <a:ext cx="6624637" cy="5788025"/>
          </a:xfrm>
          <a:prstGeom prst="rect">
            <a:avLst/>
          </a:prstGeom>
          <a:noFill/>
          <a:ln w="3175">
            <a:solidFill>
              <a:srgbClr val="FF9999"/>
            </a:solidFill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68313" y="188913"/>
            <a:ext cx="8281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/>
              <a:t>Механизм создания слухоречевой среды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Локальный  акт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«Порядок  организации коррекционной работы  в КГБОУ ШИ 6».</a:t>
            </a:r>
          </a:p>
        </p:txBody>
      </p:sp>
    </p:spTree>
    <p:extLst>
      <p:ext uri="{BB962C8B-B14F-4D97-AF65-F5344CB8AC3E}">
        <p14:creationId xmlns:p14="http://schemas.microsoft.com/office/powerpoint/2010/main" val="2342439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8351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Требования к необходимым знаниям, необходимым умениям и трудовым действиям педагогов по созданию слухоречевой среды</a:t>
            </a:r>
            <a:r>
              <a:rPr lang="ru-RU"/>
              <a:t> </a:t>
            </a:r>
          </a:p>
        </p:txBody>
      </p:sp>
      <p:graphicFrame>
        <p:nvGraphicFramePr>
          <p:cNvPr id="14380" name="Group 44"/>
          <p:cNvGraphicFramePr>
            <a:graphicFrameLocks noGrp="1"/>
          </p:cNvGraphicFramePr>
          <p:nvPr>
            <p:ph/>
          </p:nvPr>
        </p:nvGraphicFramePr>
        <p:xfrm>
          <a:off x="611188" y="1268413"/>
          <a:ext cx="8066087" cy="5400676"/>
        </p:xfrm>
        <a:graphic>
          <a:graphicData uri="http://schemas.openxmlformats.org/drawingml/2006/table">
            <a:tbl>
              <a:tblPr/>
              <a:tblGrid>
                <a:gridCol w="4033837"/>
                <a:gridCol w="4032250"/>
              </a:tblGrid>
              <a:tr h="774700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КАЖДЫЙ ПЕДАГОГ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ДОЛЖЕН ЗНАТЬ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ДОЛЖЕН  УМЕТЬ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42148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pic>
        <p:nvPicPr>
          <p:cNvPr id="14364" name="Picture 28" descr="rum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636838"/>
            <a:ext cx="2590800" cy="1728787"/>
          </a:xfrm>
          <a:prstGeom prst="rect">
            <a:avLst/>
          </a:prstGeom>
          <a:noFill/>
        </p:spPr>
      </p:pic>
      <p:pic>
        <p:nvPicPr>
          <p:cNvPr id="14369" name="Picture 33" descr="chtenie-schet-logika-ot-3h-let-i-starshe-f23352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4508500"/>
            <a:ext cx="2736850" cy="1881188"/>
          </a:xfrm>
          <a:prstGeom prst="rect">
            <a:avLst/>
          </a:prstGeom>
          <a:noFill/>
        </p:spPr>
      </p:pic>
      <p:pic>
        <p:nvPicPr>
          <p:cNvPr id="14372" name="Picture 36" descr="startp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2636838"/>
            <a:ext cx="2592388" cy="1716087"/>
          </a:xfrm>
          <a:prstGeom prst="rect">
            <a:avLst/>
          </a:prstGeom>
          <a:noFill/>
        </p:spPr>
      </p:pic>
      <p:pic>
        <p:nvPicPr>
          <p:cNvPr id="14379" name="Picture 43" descr="NegotiationBribe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4508500"/>
            <a:ext cx="2736850" cy="19510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11" name="Group 51"/>
          <p:cNvGraphicFramePr>
            <a:graphicFrameLocks noGrp="1"/>
          </p:cNvGraphicFramePr>
          <p:nvPr>
            <p:ph/>
          </p:nvPr>
        </p:nvGraphicFramePr>
        <p:xfrm>
          <a:off x="250825" y="109538"/>
          <a:ext cx="8712200" cy="548640"/>
        </p:xfrm>
        <a:graphic>
          <a:graphicData uri="http://schemas.openxmlformats.org/drawingml/2006/table">
            <a:tbl>
              <a:tblPr/>
              <a:tblGrid>
                <a:gridCol w="8712200"/>
              </a:tblGrid>
              <a:tr h="214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КАЖДЫЙ ПЕДАГОГ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ДОЛЖЕН ДЕЛАТЬ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  <p:pic>
        <p:nvPicPr>
          <p:cNvPr id="15392" name="Picture 32" descr="Professiya-domashnij-repetitor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836613"/>
            <a:ext cx="2016125" cy="1870075"/>
          </a:xfrm>
          <a:prstGeom prst="rect">
            <a:avLst/>
          </a:prstGeom>
          <a:noFill/>
        </p:spPr>
      </p:pic>
      <p:pic>
        <p:nvPicPr>
          <p:cNvPr id="15395" name="Picture 35" descr="Girls_Dreams_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765175"/>
            <a:ext cx="1916113" cy="2376488"/>
          </a:xfrm>
          <a:prstGeom prst="rect">
            <a:avLst/>
          </a:prstGeom>
          <a:noFill/>
        </p:spPr>
      </p:pic>
      <p:pic>
        <p:nvPicPr>
          <p:cNvPr id="15400" name="Picture 40" descr="http://dcrr36.minsk.edu.by/be/sm_full.aspx?guid=41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836613"/>
            <a:ext cx="2232025" cy="1676400"/>
          </a:xfrm>
          <a:prstGeom prst="rect">
            <a:avLst/>
          </a:prstGeom>
          <a:noFill/>
        </p:spPr>
      </p:pic>
      <p:pic>
        <p:nvPicPr>
          <p:cNvPr id="15402" name="Picture 42" descr="IMG_38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213100"/>
            <a:ext cx="2519362" cy="1752600"/>
          </a:xfrm>
          <a:prstGeom prst="rect">
            <a:avLst/>
          </a:prstGeom>
          <a:noFill/>
        </p:spPr>
      </p:pic>
      <p:pic>
        <p:nvPicPr>
          <p:cNvPr id="15407" name="Picture 47" descr="uchitel_i_uchenik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2997200"/>
            <a:ext cx="2303463" cy="2084388"/>
          </a:xfrm>
          <a:prstGeom prst="rect">
            <a:avLst/>
          </a:prstGeom>
          <a:noFill/>
        </p:spPr>
      </p:pic>
      <p:pic>
        <p:nvPicPr>
          <p:cNvPr id="15410" name="Picture 50" descr="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875" y="4868863"/>
            <a:ext cx="4025900" cy="1484312"/>
          </a:xfrm>
          <a:prstGeom prst="rect">
            <a:avLst/>
          </a:prstGeom>
          <a:noFill/>
        </p:spPr>
      </p:pic>
      <p:sp>
        <p:nvSpPr>
          <p:cNvPr id="15412" name="Text Box 52"/>
          <p:cNvSpPr txBox="1">
            <a:spLocks noChangeArrowheads="1"/>
          </p:cNvSpPr>
          <p:nvPr/>
        </p:nvSpPr>
        <p:spPr bwMode="auto">
          <a:xfrm>
            <a:off x="539750" y="2708275"/>
            <a:ext cx="2087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Планировать…</a:t>
            </a:r>
          </a:p>
        </p:txBody>
      </p:sp>
      <p:sp>
        <p:nvSpPr>
          <p:cNvPr id="15413" name="Text Box 53"/>
          <p:cNvSpPr txBox="1">
            <a:spLocks noChangeArrowheads="1"/>
          </p:cNvSpPr>
          <p:nvPr/>
        </p:nvSpPr>
        <p:spPr bwMode="auto">
          <a:xfrm>
            <a:off x="3995738" y="321310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Оречевлять…</a:t>
            </a:r>
          </a:p>
        </p:txBody>
      </p:sp>
      <p:sp>
        <p:nvSpPr>
          <p:cNvPr id="15414" name="Text Box 54"/>
          <p:cNvSpPr txBox="1">
            <a:spLocks noChangeArrowheads="1"/>
          </p:cNvSpPr>
          <p:nvPr/>
        </p:nvSpPr>
        <p:spPr bwMode="auto">
          <a:xfrm>
            <a:off x="6516688" y="2565400"/>
            <a:ext cx="2087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Использовать…</a:t>
            </a:r>
          </a:p>
        </p:txBody>
      </p:sp>
      <p:sp>
        <p:nvSpPr>
          <p:cNvPr id="15415" name="Text Box 55"/>
          <p:cNvSpPr txBox="1">
            <a:spLocks noChangeArrowheads="1"/>
          </p:cNvSpPr>
          <p:nvPr/>
        </p:nvSpPr>
        <p:spPr bwMode="auto">
          <a:xfrm>
            <a:off x="827088" y="501332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Проводить…</a:t>
            </a:r>
          </a:p>
        </p:txBody>
      </p:sp>
      <p:sp>
        <p:nvSpPr>
          <p:cNvPr id="15416" name="Text Box 56"/>
          <p:cNvSpPr txBox="1">
            <a:spLocks noChangeArrowheads="1"/>
          </p:cNvSpPr>
          <p:nvPr/>
        </p:nvSpPr>
        <p:spPr bwMode="auto">
          <a:xfrm>
            <a:off x="6732588" y="501332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Проверять…</a:t>
            </a:r>
          </a:p>
        </p:txBody>
      </p:sp>
      <p:sp>
        <p:nvSpPr>
          <p:cNvPr id="15417" name="Text Box 57"/>
          <p:cNvSpPr txBox="1">
            <a:spLocks noChangeArrowheads="1"/>
          </p:cNvSpPr>
          <p:nvPr/>
        </p:nvSpPr>
        <p:spPr bwMode="auto">
          <a:xfrm>
            <a:off x="3708400" y="630872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Учить...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6" name="Picture 42" descr="wtl2bsxYvi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8913"/>
            <a:ext cx="1663700" cy="1727200"/>
          </a:xfrm>
          <a:prstGeom prst="rect">
            <a:avLst/>
          </a:prstGeom>
          <a:noFill/>
          <a:ln w="9525">
            <a:solidFill>
              <a:srgbClr val="FF9999"/>
            </a:solidFill>
            <a:miter lim="800000"/>
            <a:headEnd/>
            <a:tailEnd/>
          </a:ln>
        </p:spPr>
      </p:pic>
      <p:pic>
        <p:nvPicPr>
          <p:cNvPr id="16428" name="Picture 44" descr="9ddbcb88dc34a9445a39ee88791217c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60350"/>
            <a:ext cx="2089150" cy="1392238"/>
          </a:xfrm>
          <a:prstGeom prst="rect">
            <a:avLst/>
          </a:prstGeom>
          <a:noFill/>
          <a:ln w="9525">
            <a:solidFill>
              <a:srgbClr val="FF9999"/>
            </a:solidFill>
            <a:miter lim="800000"/>
            <a:headEnd/>
            <a:tailEnd/>
          </a:ln>
        </p:spPr>
      </p:pic>
      <p:pic>
        <p:nvPicPr>
          <p:cNvPr id="16432" name="Picture 48" descr="http://img0.liveinternet.ru/images/attach/c/10/110/659/110659344_log32804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188913"/>
            <a:ext cx="2033588" cy="1684337"/>
          </a:xfrm>
          <a:prstGeom prst="rect">
            <a:avLst/>
          </a:prstGeom>
          <a:noFill/>
          <a:ln w="9525">
            <a:solidFill>
              <a:srgbClr val="FF9999"/>
            </a:solidFill>
            <a:miter lim="800000"/>
            <a:headEnd/>
            <a:tailEnd/>
          </a:ln>
        </p:spPr>
      </p:pic>
      <p:pic>
        <p:nvPicPr>
          <p:cNvPr id="16434" name="Picture 50" descr="1830799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2276475"/>
            <a:ext cx="1636712" cy="1906588"/>
          </a:xfrm>
          <a:prstGeom prst="rect">
            <a:avLst/>
          </a:prstGeom>
          <a:noFill/>
          <a:ln w="9525">
            <a:solidFill>
              <a:srgbClr val="FF9999"/>
            </a:solidFill>
            <a:miter lim="800000"/>
            <a:headEnd/>
            <a:tailEnd/>
          </a:ln>
        </p:spPr>
      </p:pic>
      <p:pic>
        <p:nvPicPr>
          <p:cNvPr id="16438" name="Picture 54" descr="f1606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2133600"/>
            <a:ext cx="2374900" cy="1543050"/>
          </a:xfrm>
          <a:prstGeom prst="rect">
            <a:avLst/>
          </a:prstGeom>
          <a:noFill/>
          <a:ln w="9525">
            <a:solidFill>
              <a:srgbClr val="FF9999"/>
            </a:solidFill>
            <a:miter lim="800000"/>
            <a:headEnd/>
            <a:tailEnd/>
          </a:ln>
        </p:spPr>
      </p:pic>
      <p:pic>
        <p:nvPicPr>
          <p:cNvPr id="16440" name="Picture 56" descr="2124854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125" y="2205038"/>
            <a:ext cx="2089150" cy="1722437"/>
          </a:xfrm>
          <a:prstGeom prst="rect">
            <a:avLst/>
          </a:prstGeom>
          <a:noFill/>
          <a:ln w="9525">
            <a:solidFill>
              <a:srgbClr val="FF9999"/>
            </a:solidFill>
            <a:miter lim="800000"/>
            <a:headEnd/>
            <a:tailEnd/>
          </a:ln>
        </p:spPr>
      </p:pic>
      <p:pic>
        <p:nvPicPr>
          <p:cNvPr id="16442" name="Picture 58" descr="e9854d738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650" y="4652963"/>
            <a:ext cx="1349375" cy="1798637"/>
          </a:xfrm>
          <a:prstGeom prst="rect">
            <a:avLst/>
          </a:prstGeom>
          <a:noFill/>
          <a:ln w="9525">
            <a:solidFill>
              <a:srgbClr val="FF9999"/>
            </a:solidFill>
            <a:miter lim="800000"/>
            <a:headEnd/>
            <a:tailEnd/>
          </a:ln>
        </p:spPr>
      </p:pic>
      <p:pic>
        <p:nvPicPr>
          <p:cNvPr id="16444" name="Picture 60" descr="image_10026047_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213" y="4292600"/>
            <a:ext cx="1349375" cy="1798638"/>
          </a:xfrm>
          <a:prstGeom prst="rect">
            <a:avLst/>
          </a:prstGeom>
          <a:noFill/>
          <a:ln w="9525">
            <a:solidFill>
              <a:srgbClr val="FF9999"/>
            </a:solidFill>
            <a:miter lim="800000"/>
            <a:headEnd/>
            <a:tailEnd/>
          </a:ln>
        </p:spPr>
      </p:pic>
      <p:pic>
        <p:nvPicPr>
          <p:cNvPr id="16446" name="Picture 62" descr="http://ts4.mm.bing.net/th?id=JN.xMTEe7IfWxqDtdhdkG3SFw&amp;pid=15.1&amp;P=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488" y="4724400"/>
            <a:ext cx="1993900" cy="1495425"/>
          </a:xfrm>
          <a:prstGeom prst="rect">
            <a:avLst/>
          </a:prstGeom>
          <a:noFill/>
          <a:ln w="9525">
            <a:solidFill>
              <a:srgbClr val="FF9999"/>
            </a:solidFill>
            <a:miter lim="800000"/>
            <a:headEnd/>
            <a:tailEnd/>
          </a:ln>
        </p:spPr>
      </p:pic>
      <p:sp>
        <p:nvSpPr>
          <p:cNvPr id="16447" name="Text Box 63"/>
          <p:cNvSpPr txBox="1">
            <a:spLocks noChangeArrowheads="1"/>
          </p:cNvSpPr>
          <p:nvPr/>
        </p:nvSpPr>
        <p:spPr bwMode="auto">
          <a:xfrm>
            <a:off x="6624638" y="1844675"/>
            <a:ext cx="25193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" b="1"/>
              <a:t>Предъявлять на слух…</a:t>
            </a:r>
          </a:p>
        </p:txBody>
      </p:sp>
      <p:sp>
        <p:nvSpPr>
          <p:cNvPr id="16448" name="Text Box 64"/>
          <p:cNvSpPr txBox="1">
            <a:spLocks noChangeArrowheads="1"/>
          </p:cNvSpPr>
          <p:nvPr/>
        </p:nvSpPr>
        <p:spPr bwMode="auto">
          <a:xfrm>
            <a:off x="3348038" y="1700213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" b="1"/>
              <a:t>Поддерживать…</a:t>
            </a:r>
          </a:p>
        </p:txBody>
      </p:sp>
      <p:sp>
        <p:nvSpPr>
          <p:cNvPr id="16449" name="Text Box 65"/>
          <p:cNvSpPr txBox="1">
            <a:spLocks noChangeArrowheads="1"/>
          </p:cNvSpPr>
          <p:nvPr/>
        </p:nvSpPr>
        <p:spPr bwMode="auto">
          <a:xfrm>
            <a:off x="323850" y="1916113"/>
            <a:ext cx="20875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" b="1"/>
              <a:t>Требовать…</a:t>
            </a:r>
          </a:p>
        </p:txBody>
      </p:sp>
      <p:sp>
        <p:nvSpPr>
          <p:cNvPr id="16450" name="Text Box 66"/>
          <p:cNvSpPr txBox="1">
            <a:spLocks noChangeArrowheads="1"/>
          </p:cNvSpPr>
          <p:nvPr/>
        </p:nvSpPr>
        <p:spPr bwMode="auto">
          <a:xfrm>
            <a:off x="323850" y="4221163"/>
            <a:ext cx="20875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" b="1"/>
              <a:t>Исправлять…</a:t>
            </a:r>
          </a:p>
        </p:txBody>
      </p:sp>
      <p:sp>
        <p:nvSpPr>
          <p:cNvPr id="16451" name="Text Box 67"/>
          <p:cNvSpPr txBox="1">
            <a:spLocks noChangeArrowheads="1"/>
          </p:cNvSpPr>
          <p:nvPr/>
        </p:nvSpPr>
        <p:spPr bwMode="auto">
          <a:xfrm>
            <a:off x="3563938" y="3716338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" b="1"/>
              <a:t>Формировать…</a:t>
            </a:r>
          </a:p>
        </p:txBody>
      </p:sp>
      <p:sp>
        <p:nvSpPr>
          <p:cNvPr id="16452" name="Text Box 68"/>
          <p:cNvSpPr txBox="1">
            <a:spLocks noChangeArrowheads="1"/>
          </p:cNvSpPr>
          <p:nvPr/>
        </p:nvSpPr>
        <p:spPr bwMode="auto">
          <a:xfrm>
            <a:off x="6659563" y="4005263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" b="1"/>
              <a:t>Побуждать детей…</a:t>
            </a:r>
          </a:p>
        </p:txBody>
      </p:sp>
      <p:sp>
        <p:nvSpPr>
          <p:cNvPr id="16453" name="Text Box 69"/>
          <p:cNvSpPr txBox="1">
            <a:spLocks noChangeArrowheads="1"/>
          </p:cNvSpPr>
          <p:nvPr/>
        </p:nvSpPr>
        <p:spPr bwMode="auto">
          <a:xfrm>
            <a:off x="395288" y="6537325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" b="1"/>
              <a:t>Развивать…</a:t>
            </a:r>
          </a:p>
        </p:txBody>
      </p:sp>
      <p:sp>
        <p:nvSpPr>
          <p:cNvPr id="16454" name="Text Box 70"/>
          <p:cNvSpPr txBox="1">
            <a:spLocks noChangeArrowheads="1"/>
          </p:cNvSpPr>
          <p:nvPr/>
        </p:nvSpPr>
        <p:spPr bwMode="auto">
          <a:xfrm>
            <a:off x="2411413" y="6165850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" b="1"/>
              <a:t>Оценивать…</a:t>
            </a:r>
          </a:p>
        </p:txBody>
      </p:sp>
      <p:sp>
        <p:nvSpPr>
          <p:cNvPr id="16455" name="Text Box 71"/>
          <p:cNvSpPr txBox="1">
            <a:spLocks noChangeArrowheads="1"/>
          </p:cNvSpPr>
          <p:nvPr/>
        </p:nvSpPr>
        <p:spPr bwMode="auto">
          <a:xfrm>
            <a:off x="6804025" y="6308725"/>
            <a:ext cx="20875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" b="1"/>
              <a:t>Оформлять…</a:t>
            </a:r>
          </a:p>
        </p:txBody>
      </p:sp>
      <p:pic>
        <p:nvPicPr>
          <p:cNvPr id="16457" name="Picture 73" descr="otrisovat_kopiy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3438" y="4292600"/>
            <a:ext cx="1843087" cy="1800225"/>
          </a:xfrm>
          <a:prstGeom prst="rect">
            <a:avLst/>
          </a:prstGeom>
          <a:noFill/>
          <a:ln w="9525">
            <a:solidFill>
              <a:srgbClr val="FF9999"/>
            </a:solidFill>
            <a:miter lim="800000"/>
            <a:headEnd/>
            <a:tailEnd/>
          </a:ln>
        </p:spPr>
      </p:pic>
      <p:sp>
        <p:nvSpPr>
          <p:cNvPr id="16458" name="Text Box 74"/>
          <p:cNvSpPr txBox="1">
            <a:spLocks noChangeArrowheads="1"/>
          </p:cNvSpPr>
          <p:nvPr/>
        </p:nvSpPr>
        <p:spPr bwMode="auto">
          <a:xfrm>
            <a:off x="4572000" y="6165850"/>
            <a:ext cx="20875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" b="1"/>
              <a:t>Осуществлять…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50825" y="115888"/>
            <a:ext cx="8713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323850" y="0"/>
            <a:ext cx="8640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/>
              <a:t>Активное участие родителей в поддержке </a:t>
            </a:r>
          </a:p>
          <a:p>
            <a:pPr algn="ctr"/>
            <a:r>
              <a:rPr lang="ru-RU" b="1" i="1"/>
              <a:t>слухоречевой среды ОО и  в семье</a:t>
            </a:r>
            <a:r>
              <a:rPr lang="ru-RU"/>
              <a:t> </a:t>
            </a:r>
          </a:p>
        </p:txBody>
      </p:sp>
      <p:graphicFrame>
        <p:nvGraphicFramePr>
          <p:cNvPr id="17436" name="Group 28"/>
          <p:cNvGraphicFramePr>
            <a:graphicFrameLocks noGrp="1"/>
          </p:cNvGraphicFramePr>
          <p:nvPr>
            <p:ph/>
          </p:nvPr>
        </p:nvGraphicFramePr>
        <p:xfrm>
          <a:off x="468313" y="765175"/>
          <a:ext cx="8229600" cy="320675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320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  <p:pic>
        <p:nvPicPr>
          <p:cNvPr id="17438" name="Picture 30" descr="18161133_parent_mee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412875"/>
            <a:ext cx="3384550" cy="2479675"/>
          </a:xfrm>
          <a:prstGeom prst="rect">
            <a:avLst/>
          </a:prstGeom>
          <a:noFill/>
          <a:ln w="9525">
            <a:solidFill>
              <a:srgbClr val="FF9999"/>
            </a:solidFill>
            <a:miter lim="800000"/>
            <a:headEnd/>
            <a:tailEnd/>
          </a:ln>
        </p:spPr>
      </p:pic>
      <p:pic>
        <p:nvPicPr>
          <p:cNvPr id="17440" name="Picture 32" descr="091147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076700"/>
            <a:ext cx="3922712" cy="2441575"/>
          </a:xfrm>
          <a:prstGeom prst="rect">
            <a:avLst/>
          </a:prstGeom>
          <a:noFill/>
          <a:ln w="9525">
            <a:solidFill>
              <a:srgbClr val="FF9999"/>
            </a:solidFill>
            <a:miter lim="800000"/>
            <a:headEnd/>
            <a:tailEnd/>
          </a:ln>
        </p:spPr>
      </p:pic>
      <p:pic>
        <p:nvPicPr>
          <p:cNvPr id="17442" name="Picture 34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4076700"/>
            <a:ext cx="2647950" cy="2587625"/>
          </a:xfrm>
          <a:prstGeom prst="rect">
            <a:avLst/>
          </a:prstGeom>
          <a:noFill/>
          <a:ln w="9525">
            <a:solidFill>
              <a:srgbClr val="FF9999"/>
            </a:solidFill>
            <a:miter lim="800000"/>
            <a:headEnd/>
            <a:tailEnd/>
          </a:ln>
        </p:spPr>
      </p:pic>
      <p:pic>
        <p:nvPicPr>
          <p:cNvPr id="17444" name="Picture 36" descr="datenig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412875"/>
            <a:ext cx="3870325" cy="2544763"/>
          </a:xfrm>
          <a:prstGeom prst="rect">
            <a:avLst/>
          </a:prstGeom>
          <a:noFill/>
          <a:ln w="9525">
            <a:solidFill>
              <a:srgbClr val="FF9999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395288" y="260350"/>
            <a:ext cx="8285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i="1"/>
              <a:t>Организация работы учебно-вспомогательного и обслуживающего </a:t>
            </a:r>
            <a:endParaRPr lang="ru-RU"/>
          </a:p>
          <a:p>
            <a:pPr algn="ctr"/>
            <a:r>
              <a:rPr lang="ru-RU" b="1" i="1"/>
              <a:t>персонала школы-интерната</a:t>
            </a:r>
          </a:p>
        </p:txBody>
      </p:sp>
      <p:sp>
        <p:nvSpPr>
          <p:cNvPr id="18449" name="Rectangle 53"/>
          <p:cNvSpPr>
            <a:spLocks noChangeArrowheads="1"/>
          </p:cNvSpPr>
          <p:nvPr/>
        </p:nvSpPr>
        <p:spPr bwMode="auto">
          <a:xfrm>
            <a:off x="2627313" y="3573463"/>
            <a:ext cx="3552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/>
              <a:t>Использование аппаратуры</a:t>
            </a:r>
            <a:r>
              <a:rPr lang="ru-RU"/>
              <a:t> </a:t>
            </a:r>
          </a:p>
        </p:txBody>
      </p:sp>
      <p:pic>
        <p:nvPicPr>
          <p:cNvPr id="18460" name="Picture 28" descr="pat_rechi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508500"/>
            <a:ext cx="2592388" cy="2087563"/>
          </a:xfrm>
          <a:prstGeom prst="rect">
            <a:avLst/>
          </a:prstGeom>
          <a:noFill/>
        </p:spPr>
      </p:pic>
      <p:pic>
        <p:nvPicPr>
          <p:cNvPr id="18462" name="Picture 30" descr="http://unipro.in.ua/published/publicdata/UNIPRODB/attachments/SC/products_pictures/0000HB1001-3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4076700"/>
            <a:ext cx="2736850" cy="2195513"/>
          </a:xfrm>
          <a:prstGeom prst="rect">
            <a:avLst/>
          </a:prstGeom>
          <a:noFill/>
        </p:spPr>
      </p:pic>
      <p:pic>
        <p:nvPicPr>
          <p:cNvPr id="18465" name="Picture 25" descr="900df0fc9cc5d3965d74f7e5e9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4581525"/>
            <a:ext cx="2987675" cy="2032000"/>
          </a:xfrm>
          <a:prstGeom prst="rect">
            <a:avLst/>
          </a:prstGeom>
          <a:noFill/>
          <a:ln w="9525">
            <a:solidFill>
              <a:srgbClr val="FF9999"/>
            </a:solidFill>
            <a:miter lim="800000"/>
            <a:headEnd/>
            <a:tailEnd/>
          </a:ln>
        </p:spPr>
      </p:pic>
      <p:pic>
        <p:nvPicPr>
          <p:cNvPr id="18467" name="Picture 35" descr="med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1052513"/>
            <a:ext cx="2952750" cy="2043112"/>
          </a:xfrm>
          <a:prstGeom prst="rect">
            <a:avLst/>
          </a:prstGeom>
          <a:noFill/>
        </p:spPr>
      </p:pic>
      <p:pic>
        <p:nvPicPr>
          <p:cNvPr id="18469" name="Picture 37" descr="pic_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1125538"/>
            <a:ext cx="2808287" cy="21066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968375" y="188913"/>
            <a:ext cx="7175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Создание слухоречевой среды улучшит результаты освоения </a:t>
            </a:r>
          </a:p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Программы коррекционной работы:</a:t>
            </a:r>
            <a:endParaRPr lang="ru-RU" sz="2000" b="1" i="1"/>
          </a:p>
          <a:p>
            <a:pPr algn="ctr" eaLnBrk="0" hangingPunct="0"/>
            <a:r>
              <a:rPr lang="ru-RU" sz="1400" b="1">
                <a:solidFill>
                  <a:srgbClr val="000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/>
          </a:p>
        </p:txBody>
      </p:sp>
      <p:graphicFrame>
        <p:nvGraphicFramePr>
          <p:cNvPr id="36886" name="Group 22"/>
          <p:cNvGraphicFramePr>
            <a:graphicFrameLocks noGrp="1"/>
          </p:cNvGraphicFramePr>
          <p:nvPr/>
        </p:nvGraphicFramePr>
        <p:xfrm>
          <a:off x="323850" y="1125538"/>
          <a:ext cx="8281988" cy="3311525"/>
        </p:xfrm>
        <a:graphic>
          <a:graphicData uri="http://schemas.openxmlformats.org/drawingml/2006/table">
            <a:tbl>
              <a:tblPr/>
              <a:tblGrid>
                <a:gridCol w="8281988"/>
              </a:tblGrid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Личностные результаты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2917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умение решать актуальные житейские задачи, используя коммуникацию как средство достижения цели;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выбор средств  общения,  использование  речевых  конструкций,  форм, типичных для разговорной речи;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продуктивное сотрудничество со взрослыми и сверстниками на основе словесной речи при решении творческих задач,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развитие мотивов овладения устной речью, достижения высоких результатов в области ее восприятия и воспроизведения, активной устной коммуникации;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развитие мотивов постоянного пользования средствами электроакустической коррекции, навыков их применения.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pic>
        <p:nvPicPr>
          <p:cNvPr id="19467" name="Picture 24" descr="23360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4508500"/>
            <a:ext cx="3043237" cy="2028825"/>
          </a:xfrm>
          <a:prstGeom prst="rect">
            <a:avLst/>
          </a:prstGeom>
          <a:noFill/>
          <a:ln w="9525">
            <a:solidFill>
              <a:srgbClr val="FF9999"/>
            </a:solidFill>
            <a:miter lim="800000"/>
            <a:headEnd/>
            <a:tailEnd/>
          </a:ln>
        </p:spPr>
      </p:pic>
      <p:pic>
        <p:nvPicPr>
          <p:cNvPr id="19470" name="Picture 14" descr="http://cs624021.vk.me/v624021000/2f755/TBmDJwfPQ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581525"/>
            <a:ext cx="3024187" cy="1958975"/>
          </a:xfrm>
          <a:prstGeom prst="rect">
            <a:avLst/>
          </a:prstGeom>
          <a:noFill/>
          <a:ln w="9525">
            <a:solidFill>
              <a:srgbClr val="FF9999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19" name="Group 15"/>
          <p:cNvGraphicFramePr>
            <a:graphicFrameLocks noGrp="1"/>
          </p:cNvGraphicFramePr>
          <p:nvPr>
            <p:ph/>
          </p:nvPr>
        </p:nvGraphicFramePr>
        <p:xfrm>
          <a:off x="468313" y="2205038"/>
          <a:ext cx="8434387" cy="1828800"/>
        </p:xfrm>
        <a:graphic>
          <a:graphicData uri="http://schemas.openxmlformats.org/drawingml/2006/table">
            <a:tbl>
              <a:tblPr/>
              <a:tblGrid>
                <a:gridCol w="8434387"/>
              </a:tblGrid>
              <a:tr h="2635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Предметные результаты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1452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возможностей слухового и слухозрительного восприятия речи и навыков их использования в коммуникации;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формированию и коррекции произносительной стороны речи обучающегося, обучению навыкам самоконтроля произношения и их использованию в повседневной коммуникации.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pic>
        <p:nvPicPr>
          <p:cNvPr id="21514" name="Picture 25" descr="900df0fc9cc5d3965d74f7e5e9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4292600"/>
            <a:ext cx="3419475" cy="2325688"/>
          </a:xfrm>
          <a:prstGeom prst="rect">
            <a:avLst/>
          </a:prstGeom>
          <a:noFill/>
          <a:ln w="9525">
            <a:solidFill>
              <a:srgbClr val="FF9999"/>
            </a:solidFill>
            <a:miter lim="800000"/>
            <a:headEnd/>
            <a:tailEnd/>
          </a:ln>
        </p:spPr>
      </p:pic>
      <p:pic>
        <p:nvPicPr>
          <p:cNvPr id="21515" name="Picture 27" descr="34649abc993982b197aa9a6210af69ed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4343400"/>
            <a:ext cx="3744912" cy="2305050"/>
          </a:xfrm>
          <a:prstGeom prst="rect">
            <a:avLst/>
          </a:prstGeom>
          <a:noFill/>
          <a:ln w="9525">
            <a:solidFill>
              <a:srgbClr val="FF9999"/>
            </a:solidFill>
            <a:miter lim="800000"/>
            <a:headEnd/>
            <a:tailEnd/>
          </a:ln>
        </p:spPr>
      </p:pic>
      <p:graphicFrame>
        <p:nvGraphicFramePr>
          <p:cNvPr id="21528" name="Group 24"/>
          <p:cNvGraphicFramePr>
            <a:graphicFrameLocks noGrp="1"/>
          </p:cNvGraphicFramePr>
          <p:nvPr/>
        </p:nvGraphicFramePr>
        <p:xfrm>
          <a:off x="468313" y="260350"/>
          <a:ext cx="8424862" cy="1920240"/>
        </p:xfrm>
        <a:graphic>
          <a:graphicData uri="http://schemas.openxmlformats.org/drawingml/2006/table">
            <a:tbl>
              <a:tblPr/>
              <a:tblGrid>
                <a:gridCol w="8424862"/>
              </a:tblGrid>
              <a:tr h="1873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Метапредметные результаты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Желание и умения вступать в устную коммуникацию с детьми и взрослыми;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Готовность признавать возможность существования различных точек зрения и права каждого иметь свою; 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Готовность давать оценку событий, поступков людей, излагать свое мнение.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 cstate="print"/>
          <a:srcRect l="30452" t="19000" r="30173" b="22722"/>
          <a:stretch>
            <a:fillRect/>
          </a:stretch>
        </p:blipFill>
        <p:spPr bwMode="auto">
          <a:xfrm>
            <a:off x="971550" y="549275"/>
            <a:ext cx="7272338" cy="5927725"/>
          </a:xfrm>
          <a:prstGeom prst="rect">
            <a:avLst/>
          </a:prstGeom>
          <a:noFill/>
          <a:ln w="9525">
            <a:solidFill>
              <a:srgbClr val="FF9999"/>
            </a:solidFill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395288" y="115888"/>
            <a:ext cx="8424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/>
              <a:t>Модель организации слухоречевой среды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3348038" y="1341438"/>
            <a:ext cx="259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Специальная работа</a:t>
            </a:r>
          </a:p>
          <a:p>
            <a:pPr algn="ctr"/>
            <a:r>
              <a:rPr lang="ru-RU" b="1"/>
              <a:t> по РРС И ФП</a:t>
            </a: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1547813" y="2636838"/>
            <a:ext cx="29527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Единые организационные </a:t>
            </a:r>
          </a:p>
          <a:p>
            <a:pPr algn="ctr"/>
            <a:r>
              <a:rPr lang="ru-RU" b="1"/>
              <a:t>и методические требования </a:t>
            </a:r>
          </a:p>
          <a:p>
            <a:pPr algn="ctr"/>
            <a:r>
              <a:rPr lang="ru-RU" b="1"/>
              <a:t>ко всем участникам ОО</a:t>
            </a: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4859338" y="2852738"/>
            <a:ext cx="28082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Взаимодействие всех </a:t>
            </a:r>
          </a:p>
          <a:p>
            <a:pPr algn="ctr"/>
            <a:r>
              <a:rPr lang="ru-RU" b="1"/>
              <a:t>участников ОО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3492500" y="4724400"/>
            <a:ext cx="23034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Коррекционная направленность всего ОП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828" y="260648"/>
            <a:ext cx="8640960" cy="324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770" marR="74930" indent="448945" algn="just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Основная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цель   коррекционно-развивающей работы в ходе образовательного процесса в школе слабослышащих  -   развитие речи обучающихся (лексической, грамматической и синтаксической структуры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). 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331640" y="3481705"/>
            <a:ext cx="432048" cy="787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350074" y="3481705"/>
            <a:ext cx="432048" cy="787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712" y="4618831"/>
            <a:ext cx="3397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познавательной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деятельности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6122" y="458112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Развитие </a:t>
            </a:r>
            <a:r>
              <a:rPr lang="ru-RU" b="1" dirty="0" smtClean="0"/>
              <a:t>всех сторон личности ребёнка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0154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106474"/>
              </p:ext>
            </p:extLst>
          </p:nvPr>
        </p:nvGraphicFramePr>
        <p:xfrm>
          <a:off x="1115616" y="188640"/>
          <a:ext cx="6296025" cy="288740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6296025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Личностные результаты  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умение решать актуальные житейские задачи, используя коммуникацию 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выбор средств  общения,  использование  речевых  конструкций разговорной речи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 продуктивное сотрудничество со взрослыми и сверстниками на основе словесной речи 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развитие мотивов овладения устной речью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развитие мотивов постоянного пользования средствами электроакустической коррекции, навыков их применения. 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621459"/>
              </p:ext>
            </p:extLst>
          </p:nvPr>
        </p:nvGraphicFramePr>
        <p:xfrm>
          <a:off x="1115616" y="3212975"/>
          <a:ext cx="6264696" cy="262432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6264696"/>
              </a:tblGrid>
              <a:tr h="277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Метапредметные</a:t>
                      </a: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результаты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3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желание и умения вступать в устную коммуникацию с детьми и взрослыми  в знакомых обучающимся типичных жизненных ситуациях при решении учебных, бытовых и социокультурных задач; 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готовность признавать возможность существования различных точек зрения и права каждого иметь свою; 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готовность давать оценку событий, поступков людей, излагать свое мнение.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063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693173"/>
              </p:ext>
            </p:extLst>
          </p:nvPr>
        </p:nvGraphicFramePr>
        <p:xfrm>
          <a:off x="1423987" y="404664"/>
          <a:ext cx="6296025" cy="502113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6296025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Предметные результаты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развитие возможностей слухового и </a:t>
                      </a: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слухо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-зрительного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восприятия речи и навыков их использования в коммуникации;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формированию и коррекции произносительной стороны речи обучающегося, обучению навыкам самоконтроля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формирование выразительной устной речи, соблюдение в речи словесного и логического ударений, правильной интонации, темпа и слитности, основных правил орфоэпии;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восприятие на слух речевого материала обиходно-разговорного характера, материала, относящегося	к  организации  учебной  деятельности,  а  также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связанного с изучением учебных предметов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504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Слухоречевая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среда содействует развитию и формированию познавательной активности воспитанников, их приобщению к социуму, к его образу жизни, усвоению духовно-культурных ценностей общества. Тем самым обеспечивается социальная адаптация ребенка с нарушенным слухом, его полноценное развитие как активно действующего субъекта определенной  культуры и как подлинно свободной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личности </a:t>
            </a:r>
            <a:endParaRPr lang="ru-RU" sz="2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101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Схема 25"/>
          <p:cNvGraphicFramePr/>
          <p:nvPr/>
        </p:nvGraphicFramePr>
        <p:xfrm>
          <a:off x="611188" y="404813"/>
          <a:ext cx="8064500" cy="3309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571500" y="3929063"/>
            <a:ext cx="7345363" cy="2808287"/>
            <a:chOff x="0" y="0"/>
            <a:chExt cx="65532" cy="21717"/>
          </a:xfrm>
        </p:grpSpPr>
        <p:grpSp>
          <p:nvGrpSpPr>
            <p:cNvPr id="3" name="Группа 21"/>
            <p:cNvGrpSpPr>
              <a:grpSpLocks/>
            </p:cNvGrpSpPr>
            <p:nvPr/>
          </p:nvGrpSpPr>
          <p:grpSpPr bwMode="auto">
            <a:xfrm>
              <a:off x="0" y="0"/>
              <a:ext cx="18954" cy="20859"/>
              <a:chOff x="0" y="0"/>
              <a:chExt cx="18954" cy="20859"/>
            </a:xfrm>
          </p:grpSpPr>
          <p:pic>
            <p:nvPicPr>
              <p:cNvPr id="6151" name="Рисунок 22" descr="http://beta.horde.me/uploads/posts/52382d437dc7d5.54186364.jpg"/>
              <p:cNvPicPr>
                <a:picLocks noChangeAspect="1"/>
              </p:cNvPicPr>
              <p:nvPr/>
            </p:nvPicPr>
            <p:blipFill>
              <a:blip r:embed="rId7" cstate="print"/>
              <a:srcRect l="543" t="5035" r="53810" b="3291"/>
              <a:stretch>
                <a:fillRect/>
              </a:stretch>
            </p:blipFill>
            <p:spPr bwMode="auto">
              <a:xfrm>
                <a:off x="0" y="3524"/>
                <a:ext cx="16002" cy="17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52" name="Прямоугольник 23"/>
              <p:cNvSpPr>
                <a:spLocks noChangeArrowheads="1"/>
              </p:cNvSpPr>
              <p:nvPr/>
            </p:nvSpPr>
            <p:spPr bwMode="auto">
              <a:xfrm>
                <a:off x="12192" y="0"/>
                <a:ext cx="6762" cy="790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sz="1200" b="1"/>
                  <a:t>АООП</a:t>
                </a:r>
              </a:p>
              <a:p>
                <a:pPr algn="ctr"/>
                <a:r>
                  <a:rPr lang="ru-RU" sz="1200" b="1"/>
                  <a:t>НОО</a:t>
                </a:r>
                <a:endParaRPr lang="ru-RU"/>
              </a:p>
            </p:txBody>
          </p:sp>
        </p:grpSp>
        <p:sp>
          <p:nvSpPr>
            <p:cNvPr id="6149" name="Стрелка вправо 24"/>
            <p:cNvSpPr>
              <a:spLocks noChangeArrowheads="1"/>
            </p:cNvSpPr>
            <p:nvPr/>
          </p:nvSpPr>
          <p:spPr bwMode="auto">
            <a:xfrm>
              <a:off x="20478" y="12192"/>
              <a:ext cx="13145" cy="857"/>
            </a:xfrm>
            <a:prstGeom prst="rightArrow">
              <a:avLst>
                <a:gd name="adj1" fmla="val 50000"/>
                <a:gd name="adj2" fmla="val 49992"/>
              </a:avLst>
            </a:prstGeom>
            <a:solidFill>
              <a:srgbClr val="F79646"/>
            </a:solidFill>
            <a:ln w="25400">
              <a:solidFill>
                <a:srgbClr val="E36C0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pic>
          <p:nvPicPr>
            <p:cNvPr id="6150" name="Рисунок 25" descr="http://shkola-no25.narod.ru/Grazdane_copy.gif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861" y="2762"/>
              <a:ext cx="30671" cy="18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ru-RU" sz="2000" b="1" smtClean="0">
                <a:solidFill>
                  <a:srgbClr val="C00000"/>
                </a:solidFill>
                <a:cs typeface="Times New Roman" pitchFamily="18" charset="0"/>
              </a:rPr>
              <a:t>ПРОГРАММА КОРРЕКЦИОННОЙ РАБОТЫ ОБЕСПЕЧИВАЕТ</a:t>
            </a:r>
            <a:r>
              <a:rPr lang="ru-RU" sz="1600" b="1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sz="1600" b="1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1600" b="1" smtClean="0">
                <a:solidFill>
                  <a:srgbClr val="C00000"/>
                </a:solidFill>
                <a:cs typeface="Times New Roman" pitchFamily="18" charset="0"/>
              </a:rPr>
              <a:t>СЛАБОСЛЫШАЩИМ И ПОЗДНООГЛОХШИМ ОБУЧАЮЩИМСЯ</a:t>
            </a:r>
            <a:r>
              <a:rPr lang="ru-RU" sz="160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ru-RU" sz="1600" smtClean="0">
              <a:solidFill>
                <a:srgbClr val="C00000"/>
              </a:solidFill>
            </a:endParaRPr>
          </a:p>
        </p:txBody>
      </p:sp>
      <p:graphicFrame>
        <p:nvGraphicFramePr>
          <p:cNvPr id="1026" name="Диаграмма 2"/>
          <p:cNvGraphicFramePr>
            <a:graphicFrameLocks/>
          </p:cNvGraphicFramePr>
          <p:nvPr/>
        </p:nvGraphicFramePr>
        <p:xfrm>
          <a:off x="395536" y="1268760"/>
          <a:ext cx="8358187" cy="528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7" r:id="rId3" imgW="8358340" imgH="5285690" progId="Excel.Sheet.8">
                  <p:embed/>
                </p:oleObj>
              </mc:Choice>
              <mc:Fallback>
                <p:oleObj r:id="rId3" imgW="8358340" imgH="5285690" progId="Excel.Shee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268760"/>
                        <a:ext cx="8358187" cy="528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 descr="6686672c06832220919b73d8cc6b58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412875"/>
            <a:ext cx="3203575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6" descr="H:\DSC_0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3860800"/>
            <a:ext cx="3240088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15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ПРОГРАММА КОРРЕКЦИОННОЙ РАБОТЫ ОБЕСПЕЧИВАЕТ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СЛАБОСЛЫШАЩИМ И ПОЗДНООГЛОХШИМ ОБУЧАЮЩИМСЯ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/>
          </a:p>
        </p:txBody>
      </p:sp>
      <p:pic>
        <p:nvPicPr>
          <p:cNvPr id="8197" name="Picture 10" descr="6686672c06832220919b73d8cc6b58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1428750"/>
            <a:ext cx="3203575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 descr="H:\DSC_0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928688"/>
            <a:ext cx="338455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DSC_00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313" y="3786188"/>
            <a:ext cx="3455987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54088" y="1052513"/>
          <a:ext cx="7343775" cy="2286000"/>
        </p:xfrm>
        <a:graphic>
          <a:graphicData uri="http://schemas.openxmlformats.org/drawingml/2006/table">
            <a:tbl>
              <a:tblPr/>
              <a:tblGrid>
                <a:gridCol w="2447925"/>
                <a:gridCol w="4895850"/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Ребенок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радостный мотивированный, активный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которым интересно и познавательно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Родители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активно участвующие в школьной жизни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</a:tr>
            </a:tbl>
          </a:graphicData>
        </a:graphic>
      </p:graphicFrame>
      <p:sp>
        <p:nvSpPr>
          <p:cNvPr id="9232" name="TextBox 4"/>
          <p:cNvSpPr txBox="1">
            <a:spLocks noChangeArrowheads="1"/>
          </p:cNvSpPr>
          <p:nvPr/>
        </p:nvSpPr>
        <p:spPr bwMode="auto">
          <a:xfrm>
            <a:off x="-107950" y="233363"/>
            <a:ext cx="946785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500" b="1" i="1">
                <a:latin typeface="Times New Roman" pitchFamily="18" charset="0"/>
                <a:cs typeface="Times New Roman" pitchFamily="18" charset="0"/>
              </a:rPr>
              <a:t>Живая среда в ОО:</a:t>
            </a:r>
            <a:endParaRPr lang="ru-RU" sz="3500" b="1" i="1"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286" t="21238" r="11571" b="15905"/>
          <a:stretch/>
        </p:blipFill>
        <p:spPr bwMode="auto">
          <a:xfrm>
            <a:off x="214313" y="3822700"/>
            <a:ext cx="4643437" cy="2836863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  <a:extLst/>
        </p:spPr>
      </p:pic>
      <p:sp>
        <p:nvSpPr>
          <p:cNvPr id="7" name="Прямоугольник 6"/>
          <p:cNvSpPr/>
          <p:nvPr/>
        </p:nvSpPr>
        <p:spPr>
          <a:xfrm rot="10800000" flipV="1">
            <a:off x="5003800" y="4221163"/>
            <a:ext cx="3859213" cy="16160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F7F7F"/>
                </a:solidFill>
              </a:rPr>
              <a:t>Главный источник результатов ОО  – целостный образовательный процесс и живая слухоречевая среда.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395288" y="222250"/>
            <a:ext cx="849788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>
              <a:defRPr/>
            </a:pPr>
            <a:r>
              <a:rPr lang="ru-RU" dirty="0"/>
              <a:t>	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СОЗДАНИЕ  СЛУХОРЕЧЕВОЙ  СРЕДЫ</a:t>
            </a:r>
          </a:p>
          <a:p>
            <a:pPr indent="450850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>Все достижения в области технического обеспечения детей с нарушениями слуха оказываются эффективными только тогда, когда    дети с ОВЗ  включены  в живую слухоречевую среду. </a:t>
            </a:r>
          </a:p>
          <a:p>
            <a:pPr indent="450850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> 	Сами по себе даже самые совершенные слуховые аппараты и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</a:rPr>
              <a:t>импланты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>, современное звукоусиливающее оборудование, интерактивные комплексы проблему нормализации слухового и языкового развития детей с нарушением слуха не решают.</a:t>
            </a:r>
            <a:r>
              <a:rPr lang="ru-RU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0243" name="Picture 8" descr="IMG_61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4652963"/>
            <a:ext cx="3563937" cy="2000250"/>
          </a:xfrm>
          <a:prstGeom prst="rect">
            <a:avLst/>
          </a:prstGeom>
          <a:noFill/>
          <a:ln w="9525">
            <a:solidFill>
              <a:srgbClr val="FF9999"/>
            </a:solidFill>
            <a:miter lim="800000"/>
            <a:headEnd/>
            <a:tailEnd/>
          </a:ln>
        </p:spPr>
      </p:pic>
      <p:pic>
        <p:nvPicPr>
          <p:cNvPr id="10244" name="Picture 12" descr="hearingaid1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3213100"/>
            <a:ext cx="3024188" cy="2019300"/>
          </a:xfrm>
          <a:prstGeom prst="rect">
            <a:avLst/>
          </a:prstGeom>
          <a:noFill/>
          <a:ln w="9525">
            <a:solidFill>
              <a:srgbClr val="FF9999"/>
            </a:solidFill>
            <a:miter lim="800000"/>
            <a:headEnd/>
            <a:tailEnd/>
          </a:ln>
        </p:spPr>
      </p:pic>
      <p:pic>
        <p:nvPicPr>
          <p:cNvPr id="10245" name="Picture 6" descr="334bf4107d1037aa78678081474889b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213100"/>
            <a:ext cx="2449513" cy="2101850"/>
          </a:xfrm>
          <a:prstGeom prst="rect">
            <a:avLst/>
          </a:prstGeom>
          <a:noFill/>
          <a:ln w="9525">
            <a:solidFill>
              <a:srgbClr val="FF9999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2843213" y="2636838"/>
            <a:ext cx="3311525" cy="1223962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СЛУХОРЕЧЕВАЯ СРЕДА</a:t>
            </a:r>
          </a:p>
        </p:txBody>
      </p:sp>
      <p:sp>
        <p:nvSpPr>
          <p:cNvPr id="11267" name="Oval 6"/>
          <p:cNvSpPr>
            <a:spLocks noChangeArrowheads="1"/>
          </p:cNvSpPr>
          <p:nvPr/>
        </p:nvSpPr>
        <p:spPr bwMode="auto">
          <a:xfrm>
            <a:off x="250825" y="188913"/>
            <a:ext cx="3816350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500" b="1" i="1"/>
          </a:p>
          <a:p>
            <a:pPr algn="ctr"/>
            <a:r>
              <a:rPr lang="ru-RU" sz="1500" b="1" i="1"/>
              <a:t>МОДЕЛЬ СЛУХОВОГО </a:t>
            </a:r>
          </a:p>
          <a:p>
            <a:pPr algn="ctr"/>
            <a:r>
              <a:rPr lang="ru-RU" sz="1500" b="1" i="1"/>
              <a:t>ВОСПИТАНИЯ И РЕЧЕВОГО </a:t>
            </a:r>
          </a:p>
          <a:p>
            <a:pPr algn="ctr"/>
            <a:r>
              <a:rPr lang="ru-RU" sz="1500" b="1" i="1"/>
              <a:t>ПОВЕДЕНИЯ</a:t>
            </a:r>
          </a:p>
          <a:p>
            <a:pPr algn="ctr"/>
            <a:endParaRPr lang="ru-RU" sz="1600" i="1"/>
          </a:p>
        </p:txBody>
      </p:sp>
      <p:sp>
        <p:nvSpPr>
          <p:cNvPr id="11268" name="Oval 7"/>
          <p:cNvSpPr>
            <a:spLocks noChangeArrowheads="1"/>
          </p:cNvSpPr>
          <p:nvPr/>
        </p:nvSpPr>
        <p:spPr bwMode="auto">
          <a:xfrm>
            <a:off x="4932363" y="188913"/>
            <a:ext cx="4211637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500" b="1" i="1"/>
              <a:t>СОВОКУПНОСТЬ ЕДИНЫХ </a:t>
            </a:r>
          </a:p>
          <a:p>
            <a:pPr algn="ctr"/>
            <a:r>
              <a:rPr lang="ru-RU" sz="1500" b="1" i="1"/>
              <a:t>ОРГАНИЗАЦИОННЫХ</a:t>
            </a:r>
          </a:p>
          <a:p>
            <a:pPr algn="ctr"/>
            <a:r>
              <a:rPr lang="ru-RU" sz="1500" b="1" i="1"/>
              <a:t> И МЕТОДИЧЕСКИХ </a:t>
            </a:r>
          </a:p>
          <a:p>
            <a:pPr algn="ctr"/>
            <a:r>
              <a:rPr lang="ru-RU" sz="1500" b="1" i="1"/>
              <a:t>ТРЕБОВАНИЙ И МЕРОПРИЯТИЙ</a:t>
            </a:r>
            <a:r>
              <a:rPr lang="ru-RU" sz="1500"/>
              <a:t> </a:t>
            </a:r>
          </a:p>
        </p:txBody>
      </p:sp>
      <p:sp>
        <p:nvSpPr>
          <p:cNvPr id="11269" name="Oval 8"/>
          <p:cNvSpPr>
            <a:spLocks noChangeArrowheads="1"/>
          </p:cNvSpPr>
          <p:nvPr/>
        </p:nvSpPr>
        <p:spPr bwMode="auto">
          <a:xfrm>
            <a:off x="179388" y="4941888"/>
            <a:ext cx="4321175" cy="1657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500" b="1" i="1"/>
              <a:t>ОБЕСПЕЧИВАЕТ ВЗАИМОДЕЙСТВИЕ </a:t>
            </a:r>
          </a:p>
          <a:p>
            <a:pPr algn="ctr"/>
            <a:r>
              <a:rPr lang="ru-RU" sz="1500" b="1" i="1"/>
              <a:t>ВСЕХ УЧАСТНИКОВ </a:t>
            </a:r>
          </a:p>
          <a:p>
            <a:pPr algn="ctr"/>
            <a:r>
              <a:rPr lang="ru-RU" sz="1500" b="1" i="1"/>
              <a:t>ОБРАЗОВАТЕЛЬНЫХ ОТНОШЕНИЙ</a:t>
            </a:r>
          </a:p>
        </p:txBody>
      </p:sp>
      <p:sp>
        <p:nvSpPr>
          <p:cNvPr id="11270" name="Oval 9"/>
          <p:cNvSpPr>
            <a:spLocks noChangeArrowheads="1"/>
          </p:cNvSpPr>
          <p:nvPr/>
        </p:nvSpPr>
        <p:spPr bwMode="auto">
          <a:xfrm>
            <a:off x="5111750" y="5013325"/>
            <a:ext cx="4032250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500" b="1" i="1"/>
              <a:t>ПРОНИЗЫВАЕТ ВЕСЬ </a:t>
            </a:r>
          </a:p>
          <a:p>
            <a:pPr algn="ctr"/>
            <a:r>
              <a:rPr lang="ru-RU" sz="1500" b="1" i="1"/>
              <a:t>ОБРАЗОВАТЕЛЬНЫЙ ПРОЦЕСС</a:t>
            </a:r>
          </a:p>
        </p:txBody>
      </p:sp>
      <p:sp>
        <p:nvSpPr>
          <p:cNvPr id="11271" name="Line 10"/>
          <p:cNvSpPr>
            <a:spLocks noChangeShapeType="1"/>
          </p:cNvSpPr>
          <p:nvPr/>
        </p:nvSpPr>
        <p:spPr bwMode="auto">
          <a:xfrm flipH="1" flipV="1">
            <a:off x="2555875" y="1844675"/>
            <a:ext cx="10080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Line 11"/>
          <p:cNvSpPr>
            <a:spLocks noChangeShapeType="1"/>
          </p:cNvSpPr>
          <p:nvPr/>
        </p:nvSpPr>
        <p:spPr bwMode="auto">
          <a:xfrm flipH="1">
            <a:off x="2411413" y="3789363"/>
            <a:ext cx="8636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Line 12"/>
          <p:cNvSpPr>
            <a:spLocks noChangeShapeType="1"/>
          </p:cNvSpPr>
          <p:nvPr/>
        </p:nvSpPr>
        <p:spPr bwMode="auto">
          <a:xfrm>
            <a:off x="5724525" y="3716338"/>
            <a:ext cx="935038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Line 13"/>
          <p:cNvSpPr>
            <a:spLocks noChangeShapeType="1"/>
          </p:cNvSpPr>
          <p:nvPr/>
        </p:nvSpPr>
        <p:spPr bwMode="auto">
          <a:xfrm flipV="1">
            <a:off x="5724525" y="1844675"/>
            <a:ext cx="71913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82804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</a:rPr>
              <a:t>	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Цель</a:t>
            </a:r>
            <a:r>
              <a:rPr lang="ru-RU" sz="2000" dirty="0">
                <a:solidFill>
                  <a:srgbClr val="C00000"/>
                </a:solidFill>
                <a:latin typeface="+mn-lt"/>
              </a:rPr>
              <a:t> создания слухоречевой среды  - развитие активного речевого поведения и слуховой функции как важнейшего условия и средства для адаптации  и дальнейшей социализации слабослышащих и позднооглохших  школьников.</a:t>
            </a:r>
          </a:p>
          <a:p>
            <a:pPr>
              <a:defRPr/>
            </a:pPr>
            <a:r>
              <a:rPr lang="ru-RU" sz="2000" dirty="0">
                <a:solidFill>
                  <a:srgbClr val="C00000"/>
                </a:solidFill>
                <a:latin typeface="+mn-lt"/>
              </a:rPr>
              <a:t> 	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Задачи </a:t>
            </a:r>
            <a:r>
              <a:rPr lang="ru-RU" sz="2000" dirty="0">
                <a:solidFill>
                  <a:srgbClr val="C00000"/>
                </a:solidFill>
                <a:latin typeface="+mn-lt"/>
              </a:rPr>
              <a:t>создания слухоречевой среды:</a:t>
            </a: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ru-RU" sz="2000" dirty="0">
                <a:solidFill>
                  <a:srgbClr val="C00000"/>
                </a:solidFill>
                <a:latin typeface="+mn-lt"/>
              </a:rPr>
              <a:t> максимальное развитие и использование  у обучающихся нарушенной слуховой функции и формирование устной речи на </a:t>
            </a:r>
            <a:r>
              <a:rPr lang="ru-RU" sz="2000" dirty="0" err="1">
                <a:solidFill>
                  <a:srgbClr val="C00000"/>
                </a:solidFill>
                <a:latin typeface="+mn-lt"/>
              </a:rPr>
              <a:t>полисенсорной</a:t>
            </a:r>
            <a:r>
              <a:rPr lang="ru-RU" sz="2000" dirty="0">
                <a:solidFill>
                  <a:srgbClr val="C00000"/>
                </a:solidFill>
                <a:latin typeface="+mn-lt"/>
              </a:rPr>
              <a:t> основе;</a:t>
            </a: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ru-RU" sz="2000" dirty="0">
                <a:solidFill>
                  <a:srgbClr val="C00000"/>
                </a:solidFill>
                <a:latin typeface="+mn-lt"/>
              </a:rPr>
              <a:t> создание условий для речевого общения школьников в процессе практической деятельности, мотивация речевого общения и обеспечение речевой практики.</a:t>
            </a:r>
          </a:p>
        </p:txBody>
      </p:sp>
      <p:pic>
        <p:nvPicPr>
          <p:cNvPr id="12292" name="Picture 9" descr="te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3573463"/>
            <a:ext cx="295275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 descr="fotolia_6411832_s_eyecatch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4978400"/>
            <a:ext cx="3025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3789363"/>
            <a:ext cx="3095625" cy="2058987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  <a:extLst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702</Words>
  <Application>Microsoft Office PowerPoint</Application>
  <PresentationFormat>Экран (4:3)</PresentationFormat>
  <Paragraphs>126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Лист Microsoft Excel 97-2003</vt:lpstr>
      <vt:lpstr>Краевое государственное бюджетное  общеобразовательное учреждение, реализующее адаптированные основные общеобразовательные программы   «Школа-интернат   №6»</vt:lpstr>
      <vt:lpstr>Презентация PowerPoint</vt:lpstr>
      <vt:lpstr>Презентация PowerPoint</vt:lpstr>
      <vt:lpstr>ПРОГРАММА КОРРЕКЦИОННОЙ РАБОТЫ ОБЕСПЕЧИВАЕТ СЛАБОСЛЫШАЩИМ И ПОЗДНООГЛОХШИМ ОБУЧАЮЩИМСЯ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Локальный  акт   «Порядок  организации коррекционной работы  в КГБОУ ШИ 6».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КГБСКОУ  СКШИ 2 вида 6</dc:title>
  <dc:creator>USER</dc:creator>
  <cp:lastModifiedBy>Ольга</cp:lastModifiedBy>
  <cp:revision>187</cp:revision>
  <dcterms:created xsi:type="dcterms:W3CDTF">2013-10-28T03:42:04Z</dcterms:created>
  <dcterms:modified xsi:type="dcterms:W3CDTF">2016-11-09T01:39:05Z</dcterms:modified>
</cp:coreProperties>
</file>